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4" r:id="rId2"/>
    <p:sldId id="306" r:id="rId3"/>
    <p:sldId id="302" r:id="rId4"/>
    <p:sldId id="304" r:id="rId5"/>
    <p:sldId id="303" r:id="rId6"/>
    <p:sldId id="305" r:id="rId7"/>
    <p:sldId id="275" r:id="rId8"/>
    <p:sldId id="830" r:id="rId9"/>
    <p:sldId id="829" r:id="rId10"/>
    <p:sldId id="826" r:id="rId11"/>
    <p:sldId id="827" r:id="rId12"/>
    <p:sldId id="833" r:id="rId13"/>
    <p:sldId id="834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Региональный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Муниципальный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952A2-E36A-4C36-9F3E-BBB3A16BEAFF}" type="presOf" srcId="{CBB2EDB4-08BF-49DB-9282-C363CE23E3D0}" destId="{7099C5AD-A666-455F-9144-31509FAE35FB}" srcOrd="0" destOrd="0" presId="urn:microsoft.com/office/officeart/2005/8/layout/pyramid1"/>
    <dgm:cxn modelId="{792CBD91-D1FA-4645-B0E6-1E344FDF5B5F}" type="presOf" srcId="{F014B99B-BC0F-4D51-AA35-03139CBC5BDF}" destId="{158BBE6D-1C8E-4142-827F-B1B32D20364B}" srcOrd="1" destOrd="0" presId="urn:microsoft.com/office/officeart/2005/8/layout/pyramid1"/>
    <dgm:cxn modelId="{CB6F3BE7-F153-4CED-8270-72A0F84A15F2}" type="presOf" srcId="{CBB2EDB4-08BF-49DB-9282-C363CE23E3D0}" destId="{8064A9E2-4365-4891-A563-4210D9FE6047}" srcOrd="1" destOrd="0" presId="urn:microsoft.com/office/officeart/2005/8/layout/pyramid1"/>
    <dgm:cxn modelId="{EBAC2FB6-06C0-4A9E-9E1C-FA45C82478E1}" type="presOf" srcId="{F014B99B-BC0F-4D51-AA35-03139CBC5BDF}" destId="{47753778-DDCD-4F66-8671-0963E55AC1AB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684A2119-F004-4EA4-91AB-934B6F8401A9}" type="presOf" srcId="{8380A261-4409-4C6B-8A07-0D64C5422F6D}" destId="{3405B94A-B110-4EB0-B99D-680A85764021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87C54C2A-2433-412F-AFDC-EF80684BA9FB}" type="presOf" srcId="{C055D918-0D48-44D3-9287-CAE1B93EB64A}" destId="{8C222443-D6D5-437E-8A06-7845FF64044F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1E5B1BBB-EB15-427C-923B-76FB6018FA59}" type="presOf" srcId="{8380A261-4409-4C6B-8A07-0D64C5422F6D}" destId="{EB789FCB-B92C-4A52-BB06-4A95FA62001B}" srcOrd="1" destOrd="0" presId="urn:microsoft.com/office/officeart/2005/8/layout/pyramid1"/>
    <dgm:cxn modelId="{FC54928D-8489-45BE-A419-478DF3152712}" type="presParOf" srcId="{8C222443-D6D5-437E-8A06-7845FF64044F}" destId="{8E592AC7-B094-488F-86DE-8B46AA43A5F7}" srcOrd="0" destOrd="0" presId="urn:microsoft.com/office/officeart/2005/8/layout/pyramid1"/>
    <dgm:cxn modelId="{DC294B94-6F0D-4281-8DCC-7EE503DCE163}" type="presParOf" srcId="{8E592AC7-B094-488F-86DE-8B46AA43A5F7}" destId="{47753778-DDCD-4F66-8671-0963E55AC1AB}" srcOrd="0" destOrd="0" presId="urn:microsoft.com/office/officeart/2005/8/layout/pyramid1"/>
    <dgm:cxn modelId="{32B8B60D-2A65-4E4C-9F0F-98AF62A9611C}" type="presParOf" srcId="{8E592AC7-B094-488F-86DE-8B46AA43A5F7}" destId="{158BBE6D-1C8E-4142-827F-B1B32D20364B}" srcOrd="1" destOrd="0" presId="urn:microsoft.com/office/officeart/2005/8/layout/pyramid1"/>
    <dgm:cxn modelId="{4C8D2E90-553F-4C69-9633-5DB19C6B4730}" type="presParOf" srcId="{8C222443-D6D5-437E-8A06-7845FF64044F}" destId="{08609C55-E487-4600-AFD0-8994D3888F22}" srcOrd="1" destOrd="0" presId="urn:microsoft.com/office/officeart/2005/8/layout/pyramid1"/>
    <dgm:cxn modelId="{9AE41948-5B39-48DA-8B26-40AF888C607C}" type="presParOf" srcId="{08609C55-E487-4600-AFD0-8994D3888F22}" destId="{7099C5AD-A666-455F-9144-31509FAE35FB}" srcOrd="0" destOrd="0" presId="urn:microsoft.com/office/officeart/2005/8/layout/pyramid1"/>
    <dgm:cxn modelId="{EDA768DD-D368-40A1-A0BA-204DC4265C49}" type="presParOf" srcId="{08609C55-E487-4600-AFD0-8994D3888F22}" destId="{8064A9E2-4365-4891-A563-4210D9FE6047}" srcOrd="1" destOrd="0" presId="urn:microsoft.com/office/officeart/2005/8/layout/pyramid1"/>
    <dgm:cxn modelId="{EE52A2AF-CD13-415D-9E54-7F7697F26A0C}" type="presParOf" srcId="{8C222443-D6D5-437E-8A06-7845FF64044F}" destId="{4E66420A-6794-4210-A8DC-A681DFE94B26}" srcOrd="2" destOrd="0" presId="urn:microsoft.com/office/officeart/2005/8/layout/pyramid1"/>
    <dgm:cxn modelId="{3162D02E-FA21-4300-B51B-7304BA500A88}" type="presParOf" srcId="{4E66420A-6794-4210-A8DC-A681DFE94B26}" destId="{3405B94A-B110-4EB0-B99D-680A85764021}" srcOrd="0" destOrd="0" presId="urn:microsoft.com/office/officeart/2005/8/layout/pyramid1"/>
    <dgm:cxn modelId="{48E779E7-74C8-4ED9-B4DB-8D03ECADD262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FEE5F0-45C5-4CFF-BA2D-8A60B5871492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BD7538-E1B7-4A14-9649-1C582DF5D4FE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Визуальное расположение маршрута к столу и от стола с грязной посудой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06846E-9354-4D37-9D29-9412891BCA3C}" type="parTrans" cxnId="{C4C80438-EAA9-4321-BFD7-B17FD2CDF6C5}">
      <dgm:prSet/>
      <dgm:spPr/>
      <dgm:t>
        <a:bodyPr/>
        <a:lstStyle/>
        <a:p>
          <a:endParaRPr lang="ru-RU"/>
        </a:p>
      </dgm:t>
    </dgm:pt>
    <dgm:pt modelId="{98F1C1C8-A9C5-40A9-916F-5131661F376A}" type="sibTrans" cxnId="{C4C80438-EAA9-4321-BFD7-B17FD2CDF6C5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B8E528B-B59C-46A5-8EBC-B248E02C47B1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Разработка алгоритма передвижения в столовой после приема пищи и уборки посуды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109F1-5714-4AB0-B497-0BB2290288C0}" type="parTrans" cxnId="{E1011D21-2F5C-4B7B-A197-65E7014AC0EB}">
      <dgm:prSet/>
      <dgm:spPr/>
      <dgm:t>
        <a:bodyPr/>
        <a:lstStyle/>
        <a:p>
          <a:endParaRPr lang="ru-RU"/>
        </a:p>
      </dgm:t>
    </dgm:pt>
    <dgm:pt modelId="{EB8C6CE8-C0DC-4EDC-9F28-F1A973E801DD}" type="sibTrans" cxnId="{E1011D21-2F5C-4B7B-A197-65E7014AC0EB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F68A3DDF-6DB4-4987-B53D-BCDBCA10BAEB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3.Размещение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трафаретов посуды для сортировки по форме и назначению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FFDE97-27ED-4BEE-94F2-E44BC495E713}" type="parTrans" cxnId="{0FF18272-5323-40BD-820A-BCA1928EF8F0}">
      <dgm:prSet/>
      <dgm:spPr/>
      <dgm:t>
        <a:bodyPr/>
        <a:lstStyle/>
        <a:p>
          <a:endParaRPr lang="ru-RU"/>
        </a:p>
      </dgm:t>
    </dgm:pt>
    <dgm:pt modelId="{E7C70EB0-ACEC-4279-BCCC-DF6F633D54FD}" type="sibTrans" cxnId="{0FF18272-5323-40BD-820A-BCA1928EF8F0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FC5BD7F4-96B4-47C9-998E-6FC57FDD5E06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4.Выполнение алгоритма передвижения в столовой и сортировки посуды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55644D-8A28-46C9-BF4D-930A9544BCBC}" type="parTrans" cxnId="{D299D945-5B06-4459-93D5-DC15415E57A0}">
      <dgm:prSet/>
      <dgm:spPr/>
      <dgm:t>
        <a:bodyPr/>
        <a:lstStyle/>
        <a:p>
          <a:endParaRPr lang="ru-RU"/>
        </a:p>
      </dgm:t>
    </dgm:pt>
    <dgm:pt modelId="{CA06A359-1AEE-4640-8FE2-7A447B44B5F4}" type="sibTrans" cxnId="{D299D945-5B06-4459-93D5-DC15415E57A0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750584B0-8F72-4FC1-8F04-083026C179E3}" type="pres">
      <dgm:prSet presAssocID="{6BFEE5F0-45C5-4CFF-BA2D-8A60B587149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C6604F-7771-4662-8AA0-396AE1A5BE3F}" type="pres">
      <dgm:prSet presAssocID="{6BFEE5F0-45C5-4CFF-BA2D-8A60B5871492}" presName="dummyMaxCanvas" presStyleCnt="0">
        <dgm:presLayoutVars/>
      </dgm:prSet>
      <dgm:spPr/>
    </dgm:pt>
    <dgm:pt modelId="{3D69E37F-F3FF-4E51-9CBF-1BE94FB87BEA}" type="pres">
      <dgm:prSet presAssocID="{6BFEE5F0-45C5-4CFF-BA2D-8A60B587149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70028-1F14-4D42-A25E-CCEF106E9478}" type="pres">
      <dgm:prSet presAssocID="{6BFEE5F0-45C5-4CFF-BA2D-8A60B587149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B11B6-7F2F-4436-89C4-D3750560A38F}" type="pres">
      <dgm:prSet presAssocID="{6BFEE5F0-45C5-4CFF-BA2D-8A60B587149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7C6A8-6E82-4F0A-A4ED-BFBB2B99E1EE}" type="pres">
      <dgm:prSet presAssocID="{6BFEE5F0-45C5-4CFF-BA2D-8A60B587149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07D96-3C90-42BB-9E2E-2C27466F7780}" type="pres">
      <dgm:prSet presAssocID="{6BFEE5F0-45C5-4CFF-BA2D-8A60B587149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C989C-1D4B-4863-9052-8D26AF8422A9}" type="pres">
      <dgm:prSet presAssocID="{6BFEE5F0-45C5-4CFF-BA2D-8A60B587149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9D5AD-2BA1-4075-898F-BE80E369678E}" type="pres">
      <dgm:prSet presAssocID="{6BFEE5F0-45C5-4CFF-BA2D-8A60B587149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D460D-256D-4BA6-8F39-049EEE68C675}" type="pres">
      <dgm:prSet presAssocID="{6BFEE5F0-45C5-4CFF-BA2D-8A60B587149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FE556-1AC6-4DC4-94E8-B9BBDC48D1E1}" type="pres">
      <dgm:prSet presAssocID="{6BFEE5F0-45C5-4CFF-BA2D-8A60B587149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451EE-36B8-420C-973C-04782E337230}" type="pres">
      <dgm:prSet presAssocID="{6BFEE5F0-45C5-4CFF-BA2D-8A60B587149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1F27D-5059-45F2-BE45-B13658D05DBB}" type="pres">
      <dgm:prSet presAssocID="{6BFEE5F0-45C5-4CFF-BA2D-8A60B587149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31EF12-243A-435A-B9C3-7CC25EDCDA76}" type="presOf" srcId="{FC5BD7F4-96B4-47C9-998E-6FC57FDD5E06}" destId="{32A1F27D-5059-45F2-BE45-B13658D05DBB}" srcOrd="1" destOrd="0" presId="urn:microsoft.com/office/officeart/2005/8/layout/vProcess5"/>
    <dgm:cxn modelId="{0FF18272-5323-40BD-820A-BCA1928EF8F0}" srcId="{6BFEE5F0-45C5-4CFF-BA2D-8A60B5871492}" destId="{F68A3DDF-6DB4-4987-B53D-BCDBCA10BAEB}" srcOrd="2" destOrd="0" parTransId="{8EFFDE97-27ED-4BEE-94F2-E44BC495E713}" sibTransId="{E7C70EB0-ACEC-4279-BCCC-DF6F633D54FD}"/>
    <dgm:cxn modelId="{C4C80438-EAA9-4321-BFD7-B17FD2CDF6C5}" srcId="{6BFEE5F0-45C5-4CFF-BA2D-8A60B5871492}" destId="{DABD7538-E1B7-4A14-9649-1C582DF5D4FE}" srcOrd="0" destOrd="0" parTransId="{B406846E-9354-4D37-9D29-9412891BCA3C}" sibTransId="{98F1C1C8-A9C5-40A9-916F-5131661F376A}"/>
    <dgm:cxn modelId="{A004AD3E-CE1A-4BF2-A508-69AFD4167CEC}" type="presOf" srcId="{EB8C6CE8-C0DC-4EDC-9F28-F1A973E801DD}" destId="{FCBC989C-1D4B-4863-9052-8D26AF8422A9}" srcOrd="0" destOrd="0" presId="urn:microsoft.com/office/officeart/2005/8/layout/vProcess5"/>
    <dgm:cxn modelId="{B76B6F59-1DF5-4A6C-BF5E-0E83119CF644}" type="presOf" srcId="{2B8E528B-B59C-46A5-8EBC-B248E02C47B1}" destId="{A42FE556-1AC6-4DC4-94E8-B9BBDC48D1E1}" srcOrd="1" destOrd="0" presId="urn:microsoft.com/office/officeart/2005/8/layout/vProcess5"/>
    <dgm:cxn modelId="{0D7F395C-9EAD-4217-AF0F-666375E9746B}" type="presOf" srcId="{F68A3DDF-6DB4-4987-B53D-BCDBCA10BAEB}" destId="{4ADB11B6-7F2F-4436-89C4-D3750560A38F}" srcOrd="0" destOrd="0" presId="urn:microsoft.com/office/officeart/2005/8/layout/vProcess5"/>
    <dgm:cxn modelId="{E1011D21-2F5C-4B7B-A197-65E7014AC0EB}" srcId="{6BFEE5F0-45C5-4CFF-BA2D-8A60B5871492}" destId="{2B8E528B-B59C-46A5-8EBC-B248E02C47B1}" srcOrd="1" destOrd="0" parTransId="{5A2109F1-5714-4AB0-B497-0BB2290288C0}" sibTransId="{EB8C6CE8-C0DC-4EDC-9F28-F1A973E801DD}"/>
    <dgm:cxn modelId="{20C7A8A0-53A6-4E95-BD4C-9AA7A4748207}" type="presOf" srcId="{F68A3DDF-6DB4-4987-B53D-BCDBCA10BAEB}" destId="{F4F451EE-36B8-420C-973C-04782E337230}" srcOrd="1" destOrd="0" presId="urn:microsoft.com/office/officeart/2005/8/layout/vProcess5"/>
    <dgm:cxn modelId="{AA57C159-E0AD-45A9-8588-873FADF838A2}" type="presOf" srcId="{FC5BD7F4-96B4-47C9-998E-6FC57FDD5E06}" destId="{C4B7C6A8-6E82-4F0A-A4ED-BFBB2B99E1EE}" srcOrd="0" destOrd="0" presId="urn:microsoft.com/office/officeart/2005/8/layout/vProcess5"/>
    <dgm:cxn modelId="{A9B3ED96-45D1-4BBB-B8A9-61A076740122}" type="presOf" srcId="{2B8E528B-B59C-46A5-8EBC-B248E02C47B1}" destId="{82A70028-1F14-4D42-A25E-CCEF106E9478}" srcOrd="0" destOrd="0" presId="urn:microsoft.com/office/officeart/2005/8/layout/vProcess5"/>
    <dgm:cxn modelId="{89C9F1FE-F9CE-40AA-AADB-4CB5A318AA47}" type="presOf" srcId="{98F1C1C8-A9C5-40A9-916F-5131661F376A}" destId="{55E07D96-3C90-42BB-9E2E-2C27466F7780}" srcOrd="0" destOrd="0" presId="urn:microsoft.com/office/officeart/2005/8/layout/vProcess5"/>
    <dgm:cxn modelId="{DF3A725C-117B-4BA3-8C5F-0097ECD451AB}" type="presOf" srcId="{6BFEE5F0-45C5-4CFF-BA2D-8A60B5871492}" destId="{750584B0-8F72-4FC1-8F04-083026C179E3}" srcOrd="0" destOrd="0" presId="urn:microsoft.com/office/officeart/2005/8/layout/vProcess5"/>
    <dgm:cxn modelId="{707A115B-5BEB-4A52-8335-6552135926F9}" type="presOf" srcId="{E7C70EB0-ACEC-4279-BCCC-DF6F633D54FD}" destId="{FE59D5AD-2BA1-4075-898F-BE80E369678E}" srcOrd="0" destOrd="0" presId="urn:microsoft.com/office/officeart/2005/8/layout/vProcess5"/>
    <dgm:cxn modelId="{D299D945-5B06-4459-93D5-DC15415E57A0}" srcId="{6BFEE5F0-45C5-4CFF-BA2D-8A60B5871492}" destId="{FC5BD7F4-96B4-47C9-998E-6FC57FDD5E06}" srcOrd="3" destOrd="0" parTransId="{B255644D-8A28-46C9-BF4D-930A9544BCBC}" sibTransId="{CA06A359-1AEE-4640-8FE2-7A447B44B5F4}"/>
    <dgm:cxn modelId="{00FC7B8B-D562-4462-AD2D-203368D85036}" type="presOf" srcId="{DABD7538-E1B7-4A14-9649-1C582DF5D4FE}" destId="{3D69E37F-F3FF-4E51-9CBF-1BE94FB87BEA}" srcOrd="0" destOrd="0" presId="urn:microsoft.com/office/officeart/2005/8/layout/vProcess5"/>
    <dgm:cxn modelId="{68FA7648-3C59-4BDA-9F81-B497C13EBEC9}" type="presOf" srcId="{DABD7538-E1B7-4A14-9649-1C582DF5D4FE}" destId="{419D460D-256D-4BA6-8F39-049EEE68C675}" srcOrd="1" destOrd="0" presId="urn:microsoft.com/office/officeart/2005/8/layout/vProcess5"/>
    <dgm:cxn modelId="{D356F34A-5BBF-4E1C-A6A1-863F5F7497D7}" type="presParOf" srcId="{750584B0-8F72-4FC1-8F04-083026C179E3}" destId="{75C6604F-7771-4662-8AA0-396AE1A5BE3F}" srcOrd="0" destOrd="0" presId="urn:microsoft.com/office/officeart/2005/8/layout/vProcess5"/>
    <dgm:cxn modelId="{35897436-C3DB-4C86-B211-3AE9F2914D55}" type="presParOf" srcId="{750584B0-8F72-4FC1-8F04-083026C179E3}" destId="{3D69E37F-F3FF-4E51-9CBF-1BE94FB87BEA}" srcOrd="1" destOrd="0" presId="urn:microsoft.com/office/officeart/2005/8/layout/vProcess5"/>
    <dgm:cxn modelId="{89BAF9B6-3DB6-4929-BF04-C4B671149CFE}" type="presParOf" srcId="{750584B0-8F72-4FC1-8F04-083026C179E3}" destId="{82A70028-1F14-4D42-A25E-CCEF106E9478}" srcOrd="2" destOrd="0" presId="urn:microsoft.com/office/officeart/2005/8/layout/vProcess5"/>
    <dgm:cxn modelId="{714C9164-91E2-4D52-BA15-1AE8E6EBC387}" type="presParOf" srcId="{750584B0-8F72-4FC1-8F04-083026C179E3}" destId="{4ADB11B6-7F2F-4436-89C4-D3750560A38F}" srcOrd="3" destOrd="0" presId="urn:microsoft.com/office/officeart/2005/8/layout/vProcess5"/>
    <dgm:cxn modelId="{E5734225-EB6A-40E5-A61F-DB7B397DE38E}" type="presParOf" srcId="{750584B0-8F72-4FC1-8F04-083026C179E3}" destId="{C4B7C6A8-6E82-4F0A-A4ED-BFBB2B99E1EE}" srcOrd="4" destOrd="0" presId="urn:microsoft.com/office/officeart/2005/8/layout/vProcess5"/>
    <dgm:cxn modelId="{FE5A45C3-F843-43C9-9B86-0A55C1DB359E}" type="presParOf" srcId="{750584B0-8F72-4FC1-8F04-083026C179E3}" destId="{55E07D96-3C90-42BB-9E2E-2C27466F7780}" srcOrd="5" destOrd="0" presId="urn:microsoft.com/office/officeart/2005/8/layout/vProcess5"/>
    <dgm:cxn modelId="{D72616BB-F4C2-4348-9EB6-2A6F5EC2408E}" type="presParOf" srcId="{750584B0-8F72-4FC1-8F04-083026C179E3}" destId="{FCBC989C-1D4B-4863-9052-8D26AF8422A9}" srcOrd="6" destOrd="0" presId="urn:microsoft.com/office/officeart/2005/8/layout/vProcess5"/>
    <dgm:cxn modelId="{B98FA9BE-E19E-44EC-9C24-6342A8DB0B0C}" type="presParOf" srcId="{750584B0-8F72-4FC1-8F04-083026C179E3}" destId="{FE59D5AD-2BA1-4075-898F-BE80E369678E}" srcOrd="7" destOrd="0" presId="urn:microsoft.com/office/officeart/2005/8/layout/vProcess5"/>
    <dgm:cxn modelId="{473C12F3-8F74-427A-8C79-CC2889FA0121}" type="presParOf" srcId="{750584B0-8F72-4FC1-8F04-083026C179E3}" destId="{419D460D-256D-4BA6-8F39-049EEE68C675}" srcOrd="8" destOrd="0" presId="urn:microsoft.com/office/officeart/2005/8/layout/vProcess5"/>
    <dgm:cxn modelId="{D4681959-0915-4CCC-A60B-BA488E0D0C70}" type="presParOf" srcId="{750584B0-8F72-4FC1-8F04-083026C179E3}" destId="{A42FE556-1AC6-4DC4-94E8-B9BBDC48D1E1}" srcOrd="9" destOrd="0" presId="urn:microsoft.com/office/officeart/2005/8/layout/vProcess5"/>
    <dgm:cxn modelId="{9B23B108-6790-44E8-9883-412D0C0D438F}" type="presParOf" srcId="{750584B0-8F72-4FC1-8F04-083026C179E3}" destId="{F4F451EE-36B8-420C-973C-04782E337230}" srcOrd="10" destOrd="0" presId="urn:microsoft.com/office/officeart/2005/8/layout/vProcess5"/>
    <dgm:cxn modelId="{27D75F52-1FF8-457E-A94C-ED8880D77335}" type="presParOf" srcId="{750584B0-8F72-4FC1-8F04-083026C179E3}" destId="{32A1F27D-5059-45F2-BE45-B13658D05DB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Региональный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Муниципальный 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59958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787603" y="3459958"/>
        <a:ext cx="2925385" cy="1729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9E37F-F3FF-4E51-9CBF-1BE94FB87BEA}">
      <dsp:nvSpPr>
        <dsp:cNvPr id="0" name=""/>
        <dsp:cNvSpPr/>
      </dsp:nvSpPr>
      <dsp:spPr>
        <a:xfrm>
          <a:off x="0" y="0"/>
          <a:ext cx="6468110" cy="982091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Визуальное расположение маршрута к столу и от стола с грязной посудой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64" y="28764"/>
        <a:ext cx="5325371" cy="924563"/>
      </dsp:txXfrm>
    </dsp:sp>
    <dsp:sp modelId="{82A70028-1F14-4D42-A25E-CCEF106E9478}">
      <dsp:nvSpPr>
        <dsp:cNvPr id="0" name=""/>
        <dsp:cNvSpPr/>
      </dsp:nvSpPr>
      <dsp:spPr>
        <a:xfrm>
          <a:off x="541704" y="1160653"/>
          <a:ext cx="6468110" cy="982091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Разработка алгоритма передвижения в столовой после приема пищи и уборки посуды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468" y="1189417"/>
        <a:ext cx="5230519" cy="924563"/>
      </dsp:txXfrm>
    </dsp:sp>
    <dsp:sp modelId="{4ADB11B6-7F2F-4436-89C4-D3750560A38F}">
      <dsp:nvSpPr>
        <dsp:cNvPr id="0" name=""/>
        <dsp:cNvSpPr/>
      </dsp:nvSpPr>
      <dsp:spPr>
        <a:xfrm>
          <a:off x="1075323" y="2321306"/>
          <a:ext cx="6468110" cy="982091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3.Размещение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трафаретов посуды для сортировки по форме и назначению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4087" y="2350070"/>
        <a:ext cx="5238604" cy="924563"/>
      </dsp:txXfrm>
    </dsp:sp>
    <dsp:sp modelId="{C4B7C6A8-6E82-4F0A-A4ED-BFBB2B99E1EE}">
      <dsp:nvSpPr>
        <dsp:cNvPr id="0" name=""/>
        <dsp:cNvSpPr/>
      </dsp:nvSpPr>
      <dsp:spPr>
        <a:xfrm>
          <a:off x="1617027" y="3481959"/>
          <a:ext cx="6468110" cy="982091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4.Выполнение алгоритма передвижения в столовой и сортировки посуды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5791" y="3510723"/>
        <a:ext cx="5230519" cy="924563"/>
      </dsp:txXfrm>
    </dsp:sp>
    <dsp:sp modelId="{55E07D96-3C90-42BB-9E2E-2C27466F7780}">
      <dsp:nvSpPr>
        <dsp:cNvPr id="0" name=""/>
        <dsp:cNvSpPr/>
      </dsp:nvSpPr>
      <dsp:spPr>
        <a:xfrm>
          <a:off x="5829751" y="752192"/>
          <a:ext cx="638359" cy="638359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solidFill>
              <a:srgbClr val="002060"/>
            </a:solidFill>
          </a:endParaRPr>
        </a:p>
      </dsp:txBody>
      <dsp:txXfrm>
        <a:off x="5973382" y="752192"/>
        <a:ext cx="351097" cy="480365"/>
      </dsp:txXfrm>
    </dsp:sp>
    <dsp:sp modelId="{FCBC989C-1D4B-4863-9052-8D26AF8422A9}">
      <dsp:nvSpPr>
        <dsp:cNvPr id="0" name=""/>
        <dsp:cNvSpPr/>
      </dsp:nvSpPr>
      <dsp:spPr>
        <a:xfrm>
          <a:off x="6371455" y="1912845"/>
          <a:ext cx="638359" cy="638359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515086" y="1912845"/>
        <a:ext cx="351097" cy="480365"/>
      </dsp:txXfrm>
    </dsp:sp>
    <dsp:sp modelId="{FE59D5AD-2BA1-4075-898F-BE80E369678E}">
      <dsp:nvSpPr>
        <dsp:cNvPr id="0" name=""/>
        <dsp:cNvSpPr/>
      </dsp:nvSpPr>
      <dsp:spPr>
        <a:xfrm>
          <a:off x="6905074" y="3073498"/>
          <a:ext cx="638359" cy="638359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7048705" y="3073498"/>
        <a:ext cx="351097" cy="480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16.05.2025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16.05.2025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16.05.2025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school10-cheb.ucoz.ru/index/berezhlivoe_obrazovanie/0-272&#1054;&#1054;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ООШ № 10 г. Чебаркуля Челябинской области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внедрению бережливых технологий в системе образования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области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3923928" y="5119241"/>
            <a:ext cx="485157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МБОУ ООШ № 10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Кривоносова Е.А.</a:t>
            </a: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323528" y="3314548"/>
            <a:ext cx="8496944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«Оптимизация процесса окончания приема пищи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обучающимися начальных классов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МБОУ ООШ № 10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Чебаркульского городского округа»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Чебаркуль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- 2025 г.</a:t>
            </a:r>
          </a:p>
        </p:txBody>
      </p:sp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12" name="Текст 8"/>
          <p:cNvSpPr txBox="1">
            <a:spLocks/>
          </p:cNvSpPr>
          <p:nvPr/>
        </p:nvSpPr>
        <p:spPr>
          <a:xfrm>
            <a:off x="539552" y="836712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 реализации проекта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Содержимое 12" descr="IMG_20250507_123145_985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932040" y="1556792"/>
            <a:ext cx="3624809" cy="4752528"/>
          </a:xfrm>
          <a:prstGeom prst="rect">
            <a:avLst/>
          </a:prstGeom>
        </p:spPr>
      </p:pic>
      <p:sp>
        <p:nvSpPr>
          <p:cNvPr id="14" name="Текст 10"/>
          <p:cNvSpPr txBox="1">
            <a:spLocks/>
          </p:cNvSpPr>
          <p:nvPr/>
        </p:nvSpPr>
        <p:spPr>
          <a:xfrm>
            <a:off x="4716016" y="980728"/>
            <a:ext cx="4041775" cy="63976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после реализации проекта</a:t>
            </a: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5" name="Содержимое 13" descr="IMG_20250417_105248_991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683568" y="1556792"/>
            <a:ext cx="356439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9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12" name="Текст 8"/>
          <p:cNvSpPr txBox="1">
            <a:spLocks/>
          </p:cNvSpPr>
          <p:nvPr/>
        </p:nvSpPr>
        <p:spPr>
          <a:xfrm>
            <a:off x="611560" y="764704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 реализации проекта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Текст 10"/>
          <p:cNvSpPr txBox="1">
            <a:spLocks/>
          </p:cNvSpPr>
          <p:nvPr/>
        </p:nvSpPr>
        <p:spPr>
          <a:xfrm>
            <a:off x="4788024" y="908720"/>
            <a:ext cx="4041775" cy="63976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после реализации проекта</a:t>
            </a: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Содержимое 12" descr="IMG_20250417_105248_927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755576" y="1412776"/>
            <a:ext cx="3622891" cy="4902529"/>
          </a:xfrm>
          <a:prstGeom prst="rect">
            <a:avLst/>
          </a:prstGeom>
        </p:spPr>
      </p:pic>
      <p:pic>
        <p:nvPicPr>
          <p:cNvPr id="17" name="Содержимое 13" descr="IMG_20250507_123146_0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412776"/>
            <a:ext cx="367240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9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5769"/>
            <a:ext cx="8219256" cy="741373"/>
          </a:xfrm>
        </p:spPr>
        <p:txBody>
          <a:bodyPr>
            <a:noAutofit/>
          </a:bodyPr>
          <a:lstStyle/>
          <a:p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реализации процесса 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окончания приема пищи обучающимися начальных классов МБОУ ООШ № 10 </a:t>
            </a:r>
            <a:b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Чебаркульского городского округа»</a:t>
            </a:r>
            <a:endParaRPr lang="ru-RU" sz="1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838410"/>
              </p:ext>
            </p:extLst>
          </p:nvPr>
        </p:nvGraphicFramePr>
        <p:xfrm>
          <a:off x="539750" y="1628775"/>
          <a:ext cx="8085138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pic>
        <p:nvPicPr>
          <p:cNvPr id="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18945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1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7365B9-C19B-447D-AE23-98E34CCA2875}"/>
              </a:ext>
            </a:extLst>
          </p:cNvPr>
          <p:cNvSpPr/>
          <p:nvPr/>
        </p:nvSpPr>
        <p:spPr>
          <a:xfrm>
            <a:off x="843844" y="789285"/>
            <a:ext cx="79046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  <a:hlinkClick r:id="rId4"/>
              </a:rPr>
              <a:t>https://school10-cheb.ucoz.ru/index/berezhlivoe_obrazovanie/0-272</a:t>
            </a:r>
            <a:r>
              <a:rPr lang="ru-RU" sz="2000" dirty="0" smtClean="0">
                <a:solidFill>
                  <a:srgbClr val="FF0000"/>
                </a:solidFill>
                <a:hlinkClick r:id="rId4"/>
              </a:rPr>
              <a:t>ОО</a:t>
            </a:r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47C449-4E70-4AE4-ACA3-D8F964A37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44" y="1340768"/>
            <a:ext cx="8892480" cy="483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B6F282-5D1D-4169-B49B-90EE96224E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20147"/>
            <a:ext cx="7776864" cy="541716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827584" y="1844824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347662" cy="285750"/>
          </a:xfrm>
        </p:spPr>
        <p:txBody>
          <a:bodyPr/>
          <a:lstStyle/>
          <a:p>
            <a:pPr algn="ctr">
              <a:defRPr/>
            </a:pPr>
            <a:fld id="{2AD4DEC4-E446-475C-A333-F6C77385E2A3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379" name="TextBox 48"/>
          <p:cNvSpPr txBox="1">
            <a:spLocks noChangeArrowheads="1"/>
          </p:cNvSpPr>
          <p:nvPr/>
        </p:nvSpPr>
        <p:spPr bwMode="auto">
          <a:xfrm>
            <a:off x="250825" y="6021289"/>
            <a:ext cx="46085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20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мин. окончание приема пищи)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867626"/>
              </p:ext>
            </p:extLst>
          </p:nvPr>
        </p:nvGraphicFramePr>
        <p:xfrm>
          <a:off x="483844" y="2564904"/>
          <a:ext cx="1751856" cy="158417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67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1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Передвижение по столовой к столу сбора грязной посуды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40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936723"/>
              </p:ext>
            </p:extLst>
          </p:nvPr>
        </p:nvGraphicFramePr>
        <p:xfrm>
          <a:off x="4886178" y="5071122"/>
          <a:ext cx="3928268" cy="17982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28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1.Отсутствие визуализации маршрута передвижения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Сложность при одновременном </a:t>
                      </a:r>
                      <a:r>
                        <a:rPr lang="ru-RU" alt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передвижении по столовой нескольких человек в разном направлении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alt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Длительное нахождение обучающихся у стола сбора  грязной посуды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alt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Длительное время приема пищи  и его  окончания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179513" y="2708920"/>
            <a:ext cx="216024" cy="144016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500562" y="4968296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15406" name="Прямоугольник 54"/>
          <p:cNvSpPr>
            <a:spLocks noChangeArrowheads="1"/>
          </p:cNvSpPr>
          <p:nvPr/>
        </p:nvSpPr>
        <p:spPr bwMode="auto">
          <a:xfrm>
            <a:off x="5437801" y="4692794"/>
            <a:ext cx="3457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</p:txBody>
      </p:sp>
      <p:sp>
        <p:nvSpPr>
          <p:cNvPr id="70" name="Пятно 1 60"/>
          <p:cNvSpPr/>
          <p:nvPr/>
        </p:nvSpPr>
        <p:spPr>
          <a:xfrm>
            <a:off x="2094485" y="1916832"/>
            <a:ext cx="646113" cy="576064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84" name="Пятно 1 60"/>
          <p:cNvSpPr/>
          <p:nvPr/>
        </p:nvSpPr>
        <p:spPr>
          <a:xfrm>
            <a:off x="7596337" y="2348880"/>
            <a:ext cx="720079" cy="504056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04" name="Пятно 1 60"/>
          <p:cNvSpPr/>
          <p:nvPr/>
        </p:nvSpPr>
        <p:spPr>
          <a:xfrm>
            <a:off x="4396783" y="1988840"/>
            <a:ext cx="646112" cy="648072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14" y="35718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0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341783" y="796023"/>
            <a:ext cx="88936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Карта текущего состояния процесса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«Оптимизации процесса окончания приема пищи обучающимися начальных классов МБОУ ООШ № 10 Чебаркульского городского округа»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789877"/>
              </p:ext>
            </p:extLst>
          </p:nvPr>
        </p:nvGraphicFramePr>
        <p:xfrm>
          <a:off x="2740598" y="2636912"/>
          <a:ext cx="1751856" cy="15121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748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3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Оставляет посуду на столе сбора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3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182761"/>
              </p:ext>
            </p:extLst>
          </p:nvPr>
        </p:nvGraphicFramePr>
        <p:xfrm>
          <a:off x="5076056" y="2636911"/>
          <a:ext cx="1944216" cy="151216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95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32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Движение от стола сбора грязной посуды на выход из столовой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8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3275856" y="1844824"/>
            <a:ext cx="642937" cy="504056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5469036" y="1916832"/>
            <a:ext cx="642937" cy="504056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119" name="Стрелка вправо 118"/>
          <p:cNvSpPr/>
          <p:nvPr/>
        </p:nvSpPr>
        <p:spPr>
          <a:xfrm>
            <a:off x="4548528" y="2852936"/>
            <a:ext cx="342622" cy="1296144"/>
          </a:xfrm>
          <a:prstGeom prst="rightArrow">
            <a:avLst>
              <a:gd name="adj1" fmla="val 50000"/>
              <a:gd name="adj2" fmla="val 240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Стрелка вправо 120"/>
          <p:cNvSpPr/>
          <p:nvPr/>
        </p:nvSpPr>
        <p:spPr>
          <a:xfrm>
            <a:off x="2411760" y="2780928"/>
            <a:ext cx="275884" cy="10081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910248"/>
              </p:ext>
            </p:extLst>
          </p:nvPr>
        </p:nvGraphicFramePr>
        <p:xfrm>
          <a:off x="361949" y="1484784"/>
          <a:ext cx="7954467" cy="4846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3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1.Отсутствие визуализации</a:t>
                      </a:r>
                      <a:r>
                        <a:rPr lang="ru-RU" alt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маршрута передвижения по столовой</a:t>
                      </a: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маршрутизации передвижения</a:t>
                      </a:r>
                      <a:r>
                        <a:rPr lang="ru-RU" alt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столовой</a:t>
                      </a:r>
                      <a:endParaRPr lang="ru-RU" alt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визуального маршрута передвижения по столовой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Сложность при одновременном передвижении по столовой нескольких человек в разном направлении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алгоритма передвижения</a:t>
                      </a:r>
                      <a:r>
                        <a:rPr lang="ru-RU" alt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после приема пищи и уборки посуды</a:t>
                      </a:r>
                      <a:endParaRPr lang="ru-RU" alt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алгоритма передвижения</a:t>
                      </a:r>
                      <a:r>
                        <a:rPr lang="ru-RU" alt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после приема пищи и уборки посуды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3.Длительное нахождение обучающихся у стола</a:t>
                      </a:r>
                      <a:r>
                        <a:rPr lang="ru-RU" altLang="ru-RU" sz="14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сбора  грязной посуды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визуальных подсказок сортировки посуды по форме и назначению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над столом сбора грязной посуды трафаретов тарелок по назначению и форме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4.Длительное время приема пищи </a:t>
                      </a:r>
                      <a:r>
                        <a:rPr lang="ru-RU" altLang="ru-RU" sz="14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его  окончания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алгоритма передвижения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столовой и визуальных подсказок сортировки посуды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алгоритма передвижения по столовой после приема пищи и трафаретов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сортировки посуды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788578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5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59357677"/>
              </p:ext>
            </p:extLst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834933" y="1500188"/>
            <a:ext cx="3769515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федеральном уровне: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выявлены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0" y="2636913"/>
            <a:ext cx="3746698" cy="792088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региональном уровне: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выявлены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76732" y="3573016"/>
            <a:ext cx="3865563" cy="2438061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1.Отсутствие визуализации маршрута передвижения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Сложность при одновременном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передвижении по столовой нескольких человек в разном направлении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нахождение обучающихся у стола сбора  грязной посуды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время приема пищи  и его  окончания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1000100" y="5506251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2555776" y="5506252"/>
            <a:ext cx="936104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 rot="388323">
            <a:off x="3176560" y="4654242"/>
            <a:ext cx="603359" cy="827623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79780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1280975" y="47971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970D5C5-FB1B-4607-B94D-242D9579A688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46" name="TextBox 48"/>
          <p:cNvSpPr txBox="1">
            <a:spLocks noChangeArrowheads="1"/>
          </p:cNvSpPr>
          <p:nvPr/>
        </p:nvSpPr>
        <p:spPr bwMode="auto">
          <a:xfrm>
            <a:off x="200074" y="5656022"/>
            <a:ext cx="4714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мин.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окончания приема пищи – 4,2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592668" y="4110318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88245" y="2471272"/>
            <a:ext cx="251520" cy="122413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pic>
        <p:nvPicPr>
          <p:cNvPr id="2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42" y="644777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5"/>
          <p:cNvSpPr>
            <a:spLocks noChangeArrowheads="1"/>
          </p:cNvSpPr>
          <p:nvPr/>
        </p:nvSpPr>
        <p:spPr bwMode="auto">
          <a:xfrm>
            <a:off x="0" y="980729"/>
            <a:ext cx="889362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Карта целевого состояния процесса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«Оптимизации процесса окончания приема пищи обучающимися начальных классов МБОУ ООШ № 10 Чебаркульского городского округа»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947789"/>
              </p:ext>
            </p:extLst>
          </p:nvPr>
        </p:nvGraphicFramePr>
        <p:xfrm>
          <a:off x="578941" y="2525881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Передвижение к столу с грязной посудой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043608" y="2000249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2397976" y="292494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435453"/>
              </p:ext>
            </p:extLst>
          </p:nvPr>
        </p:nvGraphicFramePr>
        <p:xfrm>
          <a:off x="2824550" y="2528786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Сортировка посуды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295"/>
              </p:ext>
            </p:extLst>
          </p:nvPr>
        </p:nvGraphicFramePr>
        <p:xfrm>
          <a:off x="5076056" y="2560181"/>
          <a:ext cx="1751856" cy="1267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Передвижение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 стола с грязной посудой к выходу из столовой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Стрелка вправо 36"/>
          <p:cNvSpPr/>
          <p:nvPr/>
        </p:nvSpPr>
        <p:spPr>
          <a:xfrm>
            <a:off x="4644008" y="297525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362200" y="2000249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652120" y="2107098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45" name="Облако 44">
            <a:extLst>
              <a:ext uri="{FF2B5EF4-FFF2-40B4-BE49-F238E27FC236}">
                <a16:creationId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2267744" y="1958448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46" name="Облако 45">
            <a:extLst>
              <a:ext uri="{FF2B5EF4-FFF2-40B4-BE49-F238E27FC236}">
                <a16:creationId xmlns:a16="http://schemas.microsoft.com/office/drawing/2014/main" id="{E460C5E6-5047-4C75-8C7B-4DE90D77B07D}"/>
              </a:ext>
            </a:extLst>
          </p:cNvPr>
          <p:cNvSpPr/>
          <p:nvPr/>
        </p:nvSpPr>
        <p:spPr>
          <a:xfrm>
            <a:off x="4283847" y="1968559"/>
            <a:ext cx="674770" cy="318720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FCFCEC-6A8A-4879-960C-08B3AEDF6CD5}"/>
              </a:ext>
            </a:extLst>
          </p:cNvPr>
          <p:cNvSpPr txBox="1"/>
          <p:nvPr/>
        </p:nvSpPr>
        <p:spPr>
          <a:xfrm>
            <a:off x="5880700" y="4097744"/>
            <a:ext cx="316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Предложения по улучшению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110333"/>
              </p:ext>
            </p:extLst>
          </p:nvPr>
        </p:nvGraphicFramePr>
        <p:xfrm>
          <a:off x="5993927" y="4661520"/>
          <a:ext cx="2933746" cy="187449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33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визуального маршрута передвижения по столовой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алгоритма передвижения</a:t>
                      </a:r>
                      <a:r>
                        <a:rPr lang="ru-RU" alt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после приема пищи и уборки посуды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над столом сбора грязной посуды трафаретов тарелок по назначению и форме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alt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 Сокращение времени процесса окончания приема пищи</a:t>
                      </a:r>
                      <a:endParaRPr lang="ru-RU" alt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3" name="Облако 52">
            <a:extLst>
              <a:ext uri="{FF2B5EF4-FFF2-40B4-BE49-F238E27FC236}">
                <a16:creationId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6588224" y="2107098"/>
            <a:ext cx="648072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7</a:t>
            </a:fld>
            <a:endParaRPr lang="ru-RU" sz="1400"/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083093"/>
              </p:ext>
            </p:extLst>
          </p:nvPr>
        </p:nvGraphicFramePr>
        <p:xfrm>
          <a:off x="683568" y="1052736"/>
          <a:ext cx="7848872" cy="5547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3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4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46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 Проблема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Мероприятия  по решению проблемы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Ответствен</a:t>
                      </a:r>
                    </a:p>
                    <a:p>
                      <a:pPr algn="ctr"/>
                      <a:r>
                        <a:rPr lang="ru-RU" sz="1300" dirty="0" smtClean="0"/>
                        <a:t>ный</a:t>
                      </a:r>
                      <a:r>
                        <a:rPr lang="ru-RU" sz="1300" baseline="0" dirty="0" smtClean="0"/>
                        <a:t> </a:t>
                      </a:r>
                      <a:endParaRPr lang="ru-RU" sz="13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срок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Ожидаемый результат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1.Отсутствие визуализации</a:t>
                      </a:r>
                      <a:r>
                        <a:rPr lang="ru-RU" alt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маршрута передвижения по столовой</a:t>
                      </a:r>
                      <a:endParaRPr lang="ru-RU" alt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Визуальное расположение 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маршрута к столу и от стола с грязной посудой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Панявина О.А.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18.04.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 обозначения маршрута передвижения к столу и от стола с грязной посудой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73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Сложность при одновременном передвижении по столовой нескольких человек в разном направлении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алгоритма передвижения в столовой </a:t>
                      </a:r>
                      <a:r>
                        <a:rPr lang="ru-RU" alt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после приема пищи и уборки посуды</a:t>
                      </a:r>
                      <a:endParaRPr lang="ru-RU" alt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Панявина О.А.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18.04.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г.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 в столовой  алгоритма передвижения</a:t>
                      </a:r>
                      <a:r>
                        <a:rPr lang="ru-RU" alt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после приема пищи и уборки посуды</a:t>
                      </a:r>
                      <a:endParaRPr lang="ru-RU" alt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2556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Длительное нахождение обучающихся у стола</a:t>
                      </a:r>
                      <a:r>
                        <a:rPr lang="ru-RU" altLang="ru-RU" sz="14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сбора  грязной посуды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визуальных трафаретов посуды для  сортировки по форме и назначению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Панявина О.А.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18.04.</a:t>
                      </a:r>
                    </a:p>
                    <a:p>
                      <a:pPr algn="l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сортировки посуды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685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4. Длительное время приема пищи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алгоритма передвижения в столовой и сортировки посуды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Панявина О.А.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приема пищи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547664" y="620688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9390" cy="9205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0762"/>
            <a:ext cx="8229600" cy="266875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реализации проекта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8064" y="4153018"/>
            <a:ext cx="2975106" cy="67061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15615" y="-88215"/>
            <a:ext cx="2780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b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6925" y="1938418"/>
            <a:ext cx="2952328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20203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 расположен  маршрут к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столу 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стола с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грязной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посудой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952" y="1915872"/>
            <a:ext cx="2975106" cy="6706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952" y="3051352"/>
            <a:ext cx="2975106" cy="6706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20" y="4132776"/>
            <a:ext cx="2975106" cy="6706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50" y="3034279"/>
            <a:ext cx="2975106" cy="6706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20" y="5265037"/>
            <a:ext cx="2975106" cy="6706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952" y="5224488"/>
            <a:ext cx="2975106" cy="67061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25167" y="3058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алгоритм передвижения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столовой после приема пищи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борки посуды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02463" y="41670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 размещены трафареты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осуды для сортировки по форме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назначению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3815" y="527547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Отработан алгоритм передвижения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алгоритм сортировки посуды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182085" y="421686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Сокращено время сортировки посуды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3573122" y="2132856"/>
            <a:ext cx="143269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3569456" y="3158476"/>
            <a:ext cx="143269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3555827" y="4284612"/>
            <a:ext cx="143269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3527763" y="5435125"/>
            <a:ext cx="143269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283628" y="3078512"/>
            <a:ext cx="2592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Сокращено время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передвижения в столовой после приема пищи и уборки посуды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72795" y="5291371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Сокращено время приема пищи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83628" y="191864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Сокращено время маршрута передвижения к столу и от стола с грязной посудой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457200" y="424726"/>
            <a:ext cx="8229600" cy="992911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0070C0"/>
                </a:solidFill>
              </a:rPr>
              <a:t>Достигнутые результаты (было и стало) </a:t>
            </a: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95617-6FF0-4B41-9B11-82E5C3F61D0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Содержимое 4"/>
          <p:cNvSpPr>
            <a:spLocks noGrp="1"/>
          </p:cNvSpPr>
          <p:nvPr>
            <p:ph idx="4294967295"/>
          </p:nvPr>
        </p:nvSpPr>
        <p:spPr>
          <a:xfrm>
            <a:off x="914400" y="1484313"/>
            <a:ext cx="8229600" cy="461962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rgbClr val="00B0F0"/>
                </a:solidFill>
              </a:rPr>
              <a:t>Время протекания процесса:</a:t>
            </a:r>
            <a:r>
              <a:rPr lang="en-US" altLang="ru-RU" sz="2400" b="1" dirty="0">
                <a:solidFill>
                  <a:srgbClr val="00B0F0"/>
                </a:solidFill>
                <a:latin typeface="Franklin Gothic Book" pitchFamily="34" charset="0"/>
              </a:rPr>
              <a:t> 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383" y="2284307"/>
            <a:ext cx="3714750" cy="216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БЫЛО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Arial" panose="020B0604020202020204" pitchFamily="34" charset="0"/>
              </a:rPr>
              <a:t>   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минут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(9минут окончание приема пищи)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654" y="2342492"/>
            <a:ext cx="3714750" cy="19543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СТАЛО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(4,2 мин. окончание приема пищи)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59" name="Прямоугольник 23"/>
          <p:cNvSpPr>
            <a:spLocks noChangeArrowheads="1"/>
          </p:cNvSpPr>
          <p:nvPr/>
        </p:nvSpPr>
        <p:spPr bwMode="auto">
          <a:xfrm>
            <a:off x="611560" y="4077072"/>
            <a:ext cx="77048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ВРЕМЕНИ: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 минуты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534873" y="2953970"/>
            <a:ext cx="1501379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57312" y="3968586"/>
            <a:ext cx="6429375" cy="11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51520" y="4982770"/>
            <a:ext cx="843528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СНИЖЕНИЕ ВРЕМЕННЫХ ПОТЕРЬ  ЗА СЧЕТ </a:t>
            </a:r>
            <a:endParaRPr lang="ru-RU" sz="1600" b="1" noProof="0" dirty="0">
              <a:solidFill>
                <a:srgbClr val="2992A7"/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kumimoji="0" lang="ru-RU" sz="17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азмещения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визуального алгоритма</a:t>
            </a:r>
            <a:r>
              <a:rPr kumimoji="0" lang="ru-RU" sz="17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передвижения в столовой после приема пищи,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</a:t>
            </a:r>
            <a:r>
              <a:rPr kumimoji="0" lang="ru-RU" sz="17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трафаретов </a:t>
            </a:r>
            <a:r>
              <a:rPr kumimoji="0" lang="ru-RU" sz="17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посуды для сортировки по форме и назначению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0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907</Words>
  <Application>Microsoft Office PowerPoint</Application>
  <PresentationFormat>Экран (4:3)</PresentationFormat>
  <Paragraphs>204</Paragraphs>
  <Slides>13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Times New Roman</vt:lpstr>
      <vt:lpstr>Тема Office</vt:lpstr>
      <vt:lpstr>think-cell Slide</vt:lpstr>
      <vt:lpstr>Челябинская область</vt:lpstr>
      <vt:lpstr>Презентация PowerPoint</vt:lpstr>
      <vt:lpstr>Презентация PowerPoint</vt:lpstr>
      <vt:lpstr>Челябинская область</vt:lpstr>
      <vt:lpstr>Презентация PowerPoint</vt:lpstr>
      <vt:lpstr>Презентация PowerPoint</vt:lpstr>
      <vt:lpstr>Презентация PowerPoint</vt:lpstr>
      <vt:lpstr>Выполнение плана реализации проекта</vt:lpstr>
      <vt:lpstr>Достигнутые результаты (было и стало) </vt:lpstr>
      <vt:lpstr>Челябинская область</vt:lpstr>
      <vt:lpstr>Челябинская область</vt:lpstr>
      <vt:lpstr>Стандарт реализации процесса «Оптимизация процесса окончания приема пищи обучающимися начальных классов МБОУ ООШ № 10  Чебаркульского городского округа»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User</cp:lastModifiedBy>
  <cp:revision>193</cp:revision>
  <cp:lastPrinted>2019-04-25T09:14:46Z</cp:lastPrinted>
  <dcterms:created xsi:type="dcterms:W3CDTF">2018-08-20T14:01:12Z</dcterms:created>
  <dcterms:modified xsi:type="dcterms:W3CDTF">2025-05-16T06:29:05Z</dcterms:modified>
</cp:coreProperties>
</file>